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9" r:id="rId4"/>
  </p:sldMasterIdLst>
  <p:notesMasterIdLst>
    <p:notesMasterId r:id="rId15"/>
  </p:notesMasterIdLst>
  <p:handoutMasterIdLst>
    <p:handoutMasterId r:id="rId16"/>
  </p:handoutMasterIdLst>
  <p:sldIdLst>
    <p:sldId id="256" r:id="rId5"/>
    <p:sldId id="297" r:id="rId6"/>
    <p:sldId id="299" r:id="rId7"/>
    <p:sldId id="292" r:id="rId8"/>
    <p:sldId id="300" r:id="rId9"/>
    <p:sldId id="301" r:id="rId10"/>
    <p:sldId id="287" r:id="rId11"/>
    <p:sldId id="293" r:id="rId12"/>
    <p:sldId id="295" r:id="rId13"/>
    <p:sldId id="266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5359"/>
    <a:srgbClr val="969F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12C8C85-51F0-491E-9774-3900AFEF0FD7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216" autoAdjust="0"/>
    <p:restoredTop sz="95055" autoAdjust="0"/>
  </p:normalViewPr>
  <p:slideViewPr>
    <p:cSldViewPr snapToGrid="0" showGuides="1">
      <p:cViewPr varScale="1">
        <p:scale>
          <a:sx n="88" d="100"/>
          <a:sy n="88" d="100"/>
        </p:scale>
        <p:origin x="760" y="184"/>
      </p:cViewPr>
      <p:guideLst/>
    </p:cSldViewPr>
  </p:slideViewPr>
  <p:outlineViewPr>
    <p:cViewPr>
      <p:scale>
        <a:sx n="33" d="100"/>
        <a:sy n="33" d="100"/>
      </p:scale>
      <p:origin x="0" y="-498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757"/>
    </p:cViewPr>
  </p:sorterViewPr>
  <p:notesViewPr>
    <p:cSldViewPr snapToGrid="0">
      <p:cViewPr varScale="1">
        <p:scale>
          <a:sx n="58" d="100"/>
          <a:sy n="58" d="100"/>
        </p:scale>
        <p:origin x="3240" y="67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4C3C3A6-B337-4D83-9CDB-B9C35780FF7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1C79A68-3D73-4695-8C1E-3CDBCB536D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97C6B7-F63D-48F8-8C65-A57506B0F13B}" type="datetimeFigureOut">
              <a:rPr lang="en-US" smtClean="0"/>
              <a:t>12/23/24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F5045C-A7CE-41D4-85C5-0E9ACEEF9B2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9ABD0F-F8EA-4B9F-8647-FC7D4AE3D83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4AB78DD-9481-4863-BCCC-946573546DA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50403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09A0FA-2191-4F92-A1E4-6EB4598AC4EC}" type="datetimeFigureOut">
              <a:rPr lang="en-US" smtClean="0"/>
              <a:t>12/23/24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3359F2-43EF-4812-9DC0-98C0B1A40681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111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3523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764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2850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98452A-D5FD-3D09-4F64-8AEF62866F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DC9DB32-B80B-530E-0CFE-0B3255999F7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DBEBE7C-C0C3-4E52-2D6A-F089EBA9D3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EE36C5-0C20-80C3-9619-51EE300565D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53641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B27BFD-0577-918A-55A8-A3DAF5112BB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2195E38-FC1D-613B-C878-790DE2395D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B21ED0-59CB-B98E-2DF4-04B935EE418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0142F-629E-DF45-4DB8-7A8FC4147A2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23433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4803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070431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97931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63359F2-43EF-4812-9DC0-98C0B1A40681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65740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6661567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73301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0398872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>
            <a:extLst>
              <a:ext uri="{FF2B5EF4-FFF2-40B4-BE49-F238E27FC236}">
                <a16:creationId xmlns:a16="http://schemas.microsoft.com/office/drawing/2014/main" id="{31937252-EACE-4232-855F-5C47E3F8B08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57200" y="1070901"/>
            <a:ext cx="11265407" cy="1499616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CBA6DBC1-39A1-48A6-8B81-3CD966D06E8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8055" y="3103684"/>
            <a:ext cx="11274551" cy="3287971"/>
          </a:xfrm>
          <a:solidFill>
            <a:schemeClr val="accent2"/>
          </a:solidFill>
        </p:spPr>
        <p:txBody>
          <a:bodyPr anchor="t" anchorCtr="0">
            <a:norm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2281959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926BD44-2224-46FF-A4E7-9C9FFE1972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640079"/>
            <a:ext cx="3657600" cy="2100851"/>
          </a:xfrm>
        </p:spPr>
        <p:txBody>
          <a:bodyPr>
            <a:noAutofit/>
          </a:bodyPr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Content Placeholder 5">
            <a:extLst>
              <a:ext uri="{FF2B5EF4-FFF2-40B4-BE49-F238E27FC236}">
                <a16:creationId xmlns:a16="http://schemas.microsoft.com/office/drawing/2014/main" id="{FC87D77D-2EA4-028B-1ACF-E1120CE8F0E0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57201" y="2862470"/>
            <a:ext cx="3657600" cy="3510898"/>
          </a:xfrm>
        </p:spPr>
        <p:txBody>
          <a:bodyPr anchor="t" anchorCtr="0">
            <a:normAutofit/>
          </a:bodyPr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CFA45C0-9EBE-13AF-9B5D-9D5F4BF223E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42815" y="640080"/>
            <a:ext cx="7491984" cy="5751576"/>
          </a:xfrm>
          <a:custGeom>
            <a:avLst/>
            <a:gdLst>
              <a:gd name="connsiteX0" fmla="*/ 3800341 w 7491984"/>
              <a:gd name="connsiteY0" fmla="*/ 0 h 5751576"/>
              <a:gd name="connsiteX1" fmla="*/ 7491984 w 7491984"/>
              <a:gd name="connsiteY1" fmla="*/ 0 h 5751576"/>
              <a:gd name="connsiteX2" fmla="*/ 7491984 w 7491984"/>
              <a:gd name="connsiteY2" fmla="*/ 5751576 h 5751576"/>
              <a:gd name="connsiteX3" fmla="*/ 3800341 w 7491984"/>
              <a:gd name="connsiteY3" fmla="*/ 5751576 h 5751576"/>
              <a:gd name="connsiteX4" fmla="*/ 0 w 7491984"/>
              <a:gd name="connsiteY4" fmla="*/ 0 h 5751576"/>
              <a:gd name="connsiteX5" fmla="*/ 3696432 w 7491984"/>
              <a:gd name="connsiteY5" fmla="*/ 0 h 5751576"/>
              <a:gd name="connsiteX6" fmla="*/ 3696432 w 7491984"/>
              <a:gd name="connsiteY6" fmla="*/ 5751576 h 5751576"/>
              <a:gd name="connsiteX7" fmla="*/ 0 w 7491984"/>
              <a:gd name="connsiteY7" fmla="*/ 5751576 h 57515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491984" h="5751576">
                <a:moveTo>
                  <a:pt x="3800341" y="0"/>
                </a:moveTo>
                <a:lnTo>
                  <a:pt x="7491984" y="0"/>
                </a:lnTo>
                <a:lnTo>
                  <a:pt x="7491984" y="5751576"/>
                </a:lnTo>
                <a:lnTo>
                  <a:pt x="3800341" y="5751576"/>
                </a:lnTo>
                <a:close/>
                <a:moveTo>
                  <a:pt x="0" y="0"/>
                </a:moveTo>
                <a:lnTo>
                  <a:pt x="3696432" y="0"/>
                </a:lnTo>
                <a:lnTo>
                  <a:pt x="3696432" y="5751576"/>
                </a:lnTo>
                <a:lnTo>
                  <a:pt x="0" y="575157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t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D5DDC5FA-EEDB-898F-533E-4094ADA899B9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E79B0359-4B55-D899-E584-A8E6B2ED9123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6B916D02-76FE-EAED-CC51-A50448811F7D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>
          <a:xfrm>
            <a:off x="10682289" y="6423914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4173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6E787D40-90B5-470E-95A2-784F1CB479C9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449580" y="4423702"/>
            <a:ext cx="11292839" cy="1550378"/>
          </a:xfrm>
        </p:spPr>
        <p:txBody>
          <a:bodyPr>
            <a:noAutofit/>
          </a:bodyPr>
          <a:lstStyle>
            <a:lvl1pPr algn="ctr"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528BC27-38F1-47F3-EC35-7DD8B88A753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49580" y="705104"/>
            <a:ext cx="11292840" cy="3643376"/>
          </a:xfrm>
          <a:custGeom>
            <a:avLst/>
            <a:gdLst>
              <a:gd name="connsiteX0" fmla="*/ 7593576 w 11292840"/>
              <a:gd name="connsiteY0" fmla="*/ 0 h 3643376"/>
              <a:gd name="connsiteX1" fmla="*/ 11292840 w 11292840"/>
              <a:gd name="connsiteY1" fmla="*/ 0 h 3643376"/>
              <a:gd name="connsiteX2" fmla="*/ 11292840 w 11292840"/>
              <a:gd name="connsiteY2" fmla="*/ 3643376 h 3643376"/>
              <a:gd name="connsiteX3" fmla="*/ 7593576 w 11292840"/>
              <a:gd name="connsiteY3" fmla="*/ 3643376 h 3643376"/>
              <a:gd name="connsiteX4" fmla="*/ 0 w 11292840"/>
              <a:gd name="connsiteY4" fmla="*/ 0 h 3643376"/>
              <a:gd name="connsiteX5" fmla="*/ 7489667 w 11292840"/>
              <a:gd name="connsiteY5" fmla="*/ 0 h 3643376"/>
              <a:gd name="connsiteX6" fmla="*/ 7489667 w 11292840"/>
              <a:gd name="connsiteY6" fmla="*/ 3643376 h 3643376"/>
              <a:gd name="connsiteX7" fmla="*/ 0 w 11292840"/>
              <a:gd name="connsiteY7" fmla="*/ 3643376 h 3643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92840" h="3643376">
                <a:moveTo>
                  <a:pt x="7593576" y="0"/>
                </a:moveTo>
                <a:lnTo>
                  <a:pt x="11292840" y="0"/>
                </a:lnTo>
                <a:lnTo>
                  <a:pt x="11292840" y="3643376"/>
                </a:lnTo>
                <a:lnTo>
                  <a:pt x="7593576" y="3643376"/>
                </a:lnTo>
                <a:close/>
                <a:moveTo>
                  <a:pt x="0" y="0"/>
                </a:moveTo>
                <a:lnTo>
                  <a:pt x="7489667" y="0"/>
                </a:lnTo>
                <a:lnTo>
                  <a:pt x="7489667" y="3643376"/>
                </a:lnTo>
                <a:lnTo>
                  <a:pt x="0" y="364337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t">
            <a:noAutofit/>
          </a:bodyPr>
          <a:lstStyle>
            <a:lvl1pPr marL="0" indent="0" algn="ctr">
              <a:buNone/>
              <a:defRPr/>
            </a:lvl1pPr>
          </a:lstStyle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 dirty="0"/>
              <a:t>Click to add picture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334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 + pic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882" y="629920"/>
            <a:ext cx="3606800" cy="2809240"/>
          </a:xfrm>
        </p:spPr>
        <p:txBody>
          <a:bodyPr anchor="b">
            <a:no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73BC2DF-9C2A-052C-AD2C-0A8ABAA5037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881" y="3698240"/>
            <a:ext cx="3606800" cy="2271076"/>
          </a:xfrm>
        </p:spPr>
        <p:txBody>
          <a:bodyPr anchor="t">
            <a:noAutofit/>
          </a:bodyPr>
          <a:lstStyle>
            <a:lvl1pPr marL="0" indent="0" algn="l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702608" y="6423914"/>
            <a:ext cx="1052510" cy="365125"/>
          </a:xfrm>
        </p:spPr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4FD2A1-D363-7C44-2A72-54E8B397D31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236720" y="650240"/>
            <a:ext cx="7518398" cy="5713918"/>
          </a:xfrm>
          <a:custGeom>
            <a:avLst/>
            <a:gdLst>
              <a:gd name="connsiteX0" fmla="*/ 3806436 w 7518398"/>
              <a:gd name="connsiteY0" fmla="*/ 4479475 h 5713918"/>
              <a:gd name="connsiteX1" fmla="*/ 7518398 w 7518398"/>
              <a:gd name="connsiteY1" fmla="*/ 4479475 h 5713918"/>
              <a:gd name="connsiteX2" fmla="*/ 7518398 w 7518398"/>
              <a:gd name="connsiteY2" fmla="*/ 5713918 h 5713918"/>
              <a:gd name="connsiteX3" fmla="*/ 3806436 w 7518398"/>
              <a:gd name="connsiteY3" fmla="*/ 5713918 h 5713918"/>
              <a:gd name="connsiteX4" fmla="*/ 0 w 7518398"/>
              <a:gd name="connsiteY4" fmla="*/ 4479475 h 5713918"/>
              <a:gd name="connsiteX5" fmla="*/ 3702527 w 7518398"/>
              <a:gd name="connsiteY5" fmla="*/ 4479475 h 5713918"/>
              <a:gd name="connsiteX6" fmla="*/ 3702527 w 7518398"/>
              <a:gd name="connsiteY6" fmla="*/ 5713918 h 5713918"/>
              <a:gd name="connsiteX7" fmla="*/ 0 w 7518398"/>
              <a:gd name="connsiteY7" fmla="*/ 5713918 h 5713918"/>
              <a:gd name="connsiteX8" fmla="*/ 3806436 w 7518398"/>
              <a:gd name="connsiteY8" fmla="*/ 0 h 5713918"/>
              <a:gd name="connsiteX9" fmla="*/ 7518398 w 7518398"/>
              <a:gd name="connsiteY9" fmla="*/ 0 h 5713918"/>
              <a:gd name="connsiteX10" fmla="*/ 7518398 w 7518398"/>
              <a:gd name="connsiteY10" fmla="*/ 4379183 h 5713918"/>
              <a:gd name="connsiteX11" fmla="*/ 3806436 w 7518398"/>
              <a:gd name="connsiteY11" fmla="*/ 4379183 h 5713918"/>
              <a:gd name="connsiteX12" fmla="*/ 0 w 7518398"/>
              <a:gd name="connsiteY12" fmla="*/ 0 h 5713918"/>
              <a:gd name="connsiteX13" fmla="*/ 3702527 w 7518398"/>
              <a:gd name="connsiteY13" fmla="*/ 0 h 5713918"/>
              <a:gd name="connsiteX14" fmla="*/ 3702527 w 7518398"/>
              <a:gd name="connsiteY14" fmla="*/ 4379183 h 5713918"/>
              <a:gd name="connsiteX15" fmla="*/ 0 w 7518398"/>
              <a:gd name="connsiteY15" fmla="*/ 4379183 h 57139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518398" h="5713918">
                <a:moveTo>
                  <a:pt x="3806436" y="4479475"/>
                </a:moveTo>
                <a:lnTo>
                  <a:pt x="7518398" y="4479475"/>
                </a:lnTo>
                <a:lnTo>
                  <a:pt x="7518398" y="5713918"/>
                </a:lnTo>
                <a:lnTo>
                  <a:pt x="3806436" y="5713918"/>
                </a:lnTo>
                <a:close/>
                <a:moveTo>
                  <a:pt x="0" y="4479475"/>
                </a:moveTo>
                <a:lnTo>
                  <a:pt x="3702527" y="4479475"/>
                </a:lnTo>
                <a:lnTo>
                  <a:pt x="3702527" y="5713918"/>
                </a:lnTo>
                <a:lnTo>
                  <a:pt x="0" y="5713918"/>
                </a:lnTo>
                <a:close/>
                <a:moveTo>
                  <a:pt x="3806436" y="0"/>
                </a:moveTo>
                <a:lnTo>
                  <a:pt x="7518398" y="0"/>
                </a:lnTo>
                <a:lnTo>
                  <a:pt x="7518398" y="4379183"/>
                </a:lnTo>
                <a:lnTo>
                  <a:pt x="3806436" y="4379183"/>
                </a:lnTo>
                <a:close/>
                <a:moveTo>
                  <a:pt x="0" y="0"/>
                </a:moveTo>
                <a:lnTo>
                  <a:pt x="3702527" y="0"/>
                </a:lnTo>
                <a:lnTo>
                  <a:pt x="3702527" y="4379183"/>
                </a:lnTo>
                <a:lnTo>
                  <a:pt x="0" y="4379183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t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5779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roduction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F9CC542F-D03C-4537-9B6E-7F653B6515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200" y="2878091"/>
            <a:ext cx="3729789" cy="3440485"/>
          </a:xfrm>
        </p:spPr>
        <p:txBody>
          <a:bodyPr tIns="182880" bIns="182880" anchor="ctr" anchorCtr="0">
            <a:noAutofit/>
          </a:bodyPr>
          <a:lstStyle/>
          <a:p>
            <a:r>
              <a:rPr lang="en-US" dirty="0"/>
              <a:t>Click to add title</a:t>
            </a:r>
            <a:endParaRPr lang="en-US" dirty="0">
              <a:solidFill>
                <a:schemeClr val="tx2"/>
              </a:solidFill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0F1D2B-CBE7-6279-2158-7A9F3B5D5C61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457200" y="670560"/>
            <a:ext cx="11267440" cy="2139696"/>
          </a:xfrm>
          <a:custGeom>
            <a:avLst/>
            <a:gdLst>
              <a:gd name="connsiteX0" fmla="*/ 3783068 w 11267440"/>
              <a:gd name="connsiteY0" fmla="*/ 0 h 2139696"/>
              <a:gd name="connsiteX1" fmla="*/ 11267440 w 11267440"/>
              <a:gd name="connsiteY1" fmla="*/ 0 h 2139696"/>
              <a:gd name="connsiteX2" fmla="*/ 11267440 w 11267440"/>
              <a:gd name="connsiteY2" fmla="*/ 2139696 h 2139696"/>
              <a:gd name="connsiteX3" fmla="*/ 3783068 w 11267440"/>
              <a:gd name="connsiteY3" fmla="*/ 2139696 h 2139696"/>
              <a:gd name="connsiteX4" fmla="*/ 0 w 11267440"/>
              <a:gd name="connsiteY4" fmla="*/ 0 h 2139696"/>
              <a:gd name="connsiteX5" fmla="*/ 3677799 w 11267440"/>
              <a:gd name="connsiteY5" fmla="*/ 0 h 2139696"/>
              <a:gd name="connsiteX6" fmla="*/ 3677799 w 11267440"/>
              <a:gd name="connsiteY6" fmla="*/ 2139696 h 2139696"/>
              <a:gd name="connsiteX7" fmla="*/ 0 w 11267440"/>
              <a:gd name="connsiteY7" fmla="*/ 2139696 h 21396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1267440" h="2139696">
                <a:moveTo>
                  <a:pt x="3783068" y="0"/>
                </a:moveTo>
                <a:lnTo>
                  <a:pt x="11267440" y="0"/>
                </a:lnTo>
                <a:lnTo>
                  <a:pt x="11267440" y="2139696"/>
                </a:lnTo>
                <a:lnTo>
                  <a:pt x="3783068" y="2139696"/>
                </a:lnTo>
                <a:close/>
                <a:moveTo>
                  <a:pt x="0" y="0"/>
                </a:moveTo>
                <a:lnTo>
                  <a:pt x="3677799" y="0"/>
                </a:lnTo>
                <a:lnTo>
                  <a:pt x="3677799" y="2139696"/>
                </a:lnTo>
                <a:lnTo>
                  <a:pt x="0" y="2139696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 anchor="t" anchorCtr="0">
            <a:noAutofit/>
          </a:bodyPr>
          <a:lstStyle>
            <a:lvl1pPr marL="0" indent="0" algn="ctr">
              <a:buNone/>
              <a:defRPr/>
            </a:lvl1pPr>
          </a:lstStyle>
          <a:p>
            <a:r>
              <a:rPr lang="en-US" dirty="0"/>
              <a:t>Click to add picture</a:t>
            </a:r>
          </a:p>
        </p:txBody>
      </p:sp>
      <p:sp>
        <p:nvSpPr>
          <p:cNvPr id="7" name="Content Placeholder 5">
            <a:extLst>
              <a:ext uri="{FF2B5EF4-FFF2-40B4-BE49-F238E27FC236}">
                <a16:creationId xmlns:a16="http://schemas.microsoft.com/office/drawing/2014/main" id="{135EE74D-5A60-B83C-5C2D-7B6FEA778FCB}"/>
              </a:ext>
            </a:extLst>
          </p:cNvPr>
          <p:cNvSpPr>
            <a:spLocks noGrp="1"/>
          </p:cNvSpPr>
          <p:nvPr>
            <p:ph sz="quarter" idx="4" hasCustomPrompt="1"/>
          </p:nvPr>
        </p:nvSpPr>
        <p:spPr>
          <a:xfrm>
            <a:off x="4305827" y="2878091"/>
            <a:ext cx="7418813" cy="3440485"/>
          </a:xfrm>
        </p:spPr>
        <p:txBody>
          <a:bodyPr anchor="ctr" anchorCtr="0">
            <a:normAutofit/>
          </a:bodyPr>
          <a:lstStyle>
            <a:lvl1pPr marL="283464" indent="-283464">
              <a:buFont typeface="Arial" panose="020B0604020202020204" pitchFamily="34" charset="0"/>
              <a:buChar char="•"/>
              <a:defRPr/>
            </a:lvl1pPr>
            <a:lvl2pPr marL="283464" indent="-283464">
              <a:buFont typeface="Arial" panose="020B0604020202020204" pitchFamily="34" charset="0"/>
              <a:buChar char="•"/>
              <a:defRPr/>
            </a:lvl2pPr>
            <a:lvl3pPr marL="283464" indent="-283464">
              <a:buFont typeface="Arial" panose="020B0604020202020204" pitchFamily="34" charset="0"/>
              <a:buChar char="•"/>
              <a:defRPr/>
            </a:lvl3pPr>
            <a:lvl4pPr marL="283464" indent="-283464">
              <a:buFont typeface="Arial" panose="020B0604020202020204" pitchFamily="34" charset="0"/>
              <a:buChar char="•"/>
              <a:defRPr/>
            </a:lvl4pPr>
            <a:lvl5pPr marL="283464" indent="-283464">
              <a:buFont typeface="Arial" panose="020B0604020202020204" pitchFamily="34" charset="0"/>
              <a:buChar char="•"/>
              <a:defRPr/>
            </a:lvl5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2BCF1FAD-0BAD-2574-3352-B152DF76C150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Date Placeholder 8">
            <a:extLst>
              <a:ext uri="{FF2B5EF4-FFF2-40B4-BE49-F238E27FC236}">
                <a16:creationId xmlns:a16="http://schemas.microsoft.com/office/drawing/2014/main" id="{EC328E41-645E-D257-FFF3-93344A8E4FA5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4" name="Slide Number Placeholder 13">
            <a:extLst>
              <a:ext uri="{FF2B5EF4-FFF2-40B4-BE49-F238E27FC236}">
                <a16:creationId xmlns:a16="http://schemas.microsoft.com/office/drawing/2014/main" id="{DEF9E45A-6561-C074-14CE-B3B63476D221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>
          <a:xfrm>
            <a:off x="10672130" y="6423914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5836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+ subtitle + pic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772C41-A024-2F33-1F04-21E003FA72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08219" y="741363"/>
            <a:ext cx="5626579" cy="1286219"/>
          </a:xfrm>
        </p:spPr>
        <p:txBody>
          <a:bodyPr anchor="b">
            <a:noAutofit/>
          </a:bodyPr>
          <a:lstStyle>
            <a:lvl1pPr algn="l">
              <a:defRPr sz="2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CBE840D-FAED-31D9-AF31-112670D0FA2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57200" y="761684"/>
            <a:ext cx="5171440" cy="5662230"/>
          </a:xfrm>
          <a:custGeom>
            <a:avLst/>
            <a:gdLst>
              <a:gd name="connsiteX0" fmla="*/ 0 w 5171440"/>
              <a:gd name="connsiteY0" fmla="*/ 5056400 h 5662230"/>
              <a:gd name="connsiteX1" fmla="*/ 3685975 w 5171440"/>
              <a:gd name="connsiteY1" fmla="*/ 5056400 h 5662230"/>
              <a:gd name="connsiteX2" fmla="*/ 3685975 w 5171440"/>
              <a:gd name="connsiteY2" fmla="*/ 5662230 h 5662230"/>
              <a:gd name="connsiteX3" fmla="*/ 0 w 5171440"/>
              <a:gd name="connsiteY3" fmla="*/ 5662230 h 5662230"/>
              <a:gd name="connsiteX4" fmla="*/ 3789884 w 5171440"/>
              <a:gd name="connsiteY4" fmla="*/ 0 h 5662230"/>
              <a:gd name="connsiteX5" fmla="*/ 5171440 w 5171440"/>
              <a:gd name="connsiteY5" fmla="*/ 0 h 5662230"/>
              <a:gd name="connsiteX6" fmla="*/ 5171440 w 5171440"/>
              <a:gd name="connsiteY6" fmla="*/ 5662230 h 5662230"/>
              <a:gd name="connsiteX7" fmla="*/ 3789884 w 5171440"/>
              <a:gd name="connsiteY7" fmla="*/ 5662230 h 5662230"/>
              <a:gd name="connsiteX8" fmla="*/ 3789884 w 5171440"/>
              <a:gd name="connsiteY8" fmla="*/ 5056400 h 5662230"/>
              <a:gd name="connsiteX9" fmla="*/ 5168980 w 5171440"/>
              <a:gd name="connsiteY9" fmla="*/ 5056400 h 5662230"/>
              <a:gd name="connsiteX10" fmla="*/ 5168980 w 5171440"/>
              <a:gd name="connsiteY10" fmla="*/ 4956108 h 5662230"/>
              <a:gd name="connsiteX11" fmla="*/ 3789884 w 5171440"/>
              <a:gd name="connsiteY11" fmla="*/ 4956108 h 5662230"/>
              <a:gd name="connsiteX12" fmla="*/ 0 w 5171440"/>
              <a:gd name="connsiteY12" fmla="*/ 0 h 5662230"/>
              <a:gd name="connsiteX13" fmla="*/ 3685975 w 5171440"/>
              <a:gd name="connsiteY13" fmla="*/ 0 h 5662230"/>
              <a:gd name="connsiteX14" fmla="*/ 3685975 w 5171440"/>
              <a:gd name="connsiteY14" fmla="*/ 4956108 h 5662230"/>
              <a:gd name="connsiteX15" fmla="*/ 0 w 5171440"/>
              <a:gd name="connsiteY15" fmla="*/ 4956108 h 56622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171440" h="5662230">
                <a:moveTo>
                  <a:pt x="0" y="5056400"/>
                </a:moveTo>
                <a:lnTo>
                  <a:pt x="3685975" y="5056400"/>
                </a:lnTo>
                <a:lnTo>
                  <a:pt x="3685975" y="5662230"/>
                </a:lnTo>
                <a:lnTo>
                  <a:pt x="0" y="5662230"/>
                </a:lnTo>
                <a:close/>
                <a:moveTo>
                  <a:pt x="3789884" y="0"/>
                </a:moveTo>
                <a:lnTo>
                  <a:pt x="5171440" y="0"/>
                </a:lnTo>
                <a:lnTo>
                  <a:pt x="5171440" y="5662230"/>
                </a:lnTo>
                <a:lnTo>
                  <a:pt x="3789884" y="5662230"/>
                </a:lnTo>
                <a:lnTo>
                  <a:pt x="3789884" y="5056400"/>
                </a:lnTo>
                <a:lnTo>
                  <a:pt x="5168980" y="5056400"/>
                </a:lnTo>
                <a:lnTo>
                  <a:pt x="5168980" y="4956108"/>
                </a:lnTo>
                <a:lnTo>
                  <a:pt x="3789884" y="4956108"/>
                </a:lnTo>
                <a:close/>
                <a:moveTo>
                  <a:pt x="0" y="0"/>
                </a:moveTo>
                <a:lnTo>
                  <a:pt x="3685975" y="0"/>
                </a:lnTo>
                <a:lnTo>
                  <a:pt x="3685975" y="4956108"/>
                </a:lnTo>
                <a:lnTo>
                  <a:pt x="0" y="4956108"/>
                </a:lnTo>
                <a:close/>
              </a:path>
            </a:pathLst>
          </a:custGeom>
          <a:solidFill>
            <a:schemeClr val="accent2"/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E22983C-26B8-DE15-E309-D0E93B8C6996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6106160" y="2235200"/>
            <a:ext cx="5628639" cy="4188713"/>
          </a:xfrm>
        </p:spPr>
        <p:txBody>
          <a:bodyPr anchor="t" anchorCtr="0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57D599-49CF-19FE-6D86-C5EDB765F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070940-5919-2C95-2278-32E50BF14D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931DF1-1C8D-86B9-BFDD-098FFC00FD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682289" y="6423914"/>
            <a:ext cx="1052510" cy="365125"/>
          </a:xfrm>
        </p:spPr>
        <p:txBody>
          <a:bodyPr/>
          <a:lstStyle/>
          <a:p>
            <a:fld id="{CBD12358-51D2-46B3-9BDE-DF29528B9454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2633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9575358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0148966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614927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915542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2975325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32013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890775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/>
              <a:t>20XX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86436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20XX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457D222-120F-E222-DE7E-B44B0BC1863F}"/>
              </a:ext>
            </a:extLst>
          </p:cNvPr>
          <p:cNvGrpSpPr/>
          <p:nvPr userDrawn="1"/>
        </p:nvGrpSpPr>
        <p:grpSpPr>
          <a:xfrm>
            <a:off x="428696" y="482137"/>
            <a:ext cx="11301155" cy="81191"/>
            <a:chOff x="428696" y="482137"/>
            <a:chExt cx="11301155" cy="81191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09DF259B-1168-B954-21F8-A08A3C462F3C}"/>
                </a:ext>
              </a:extLst>
            </p:cNvPr>
            <p:cNvSpPr/>
            <p:nvPr/>
          </p:nvSpPr>
          <p:spPr>
            <a:xfrm flipV="1">
              <a:off x="428696" y="482137"/>
              <a:ext cx="3703321" cy="81191"/>
            </a:xfrm>
            <a:prstGeom prst="rect">
              <a:avLst/>
            </a:prstGeom>
            <a:solidFill>
              <a:schemeClr val="accent3"/>
            </a:solidFill>
            <a:ln w="539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B5A595C-AA3A-9D82-01BB-7810CE5F7A5E}"/>
                </a:ext>
              </a:extLst>
            </p:cNvPr>
            <p:cNvSpPr/>
            <p:nvPr/>
          </p:nvSpPr>
          <p:spPr>
            <a:xfrm flipV="1">
              <a:off x="4235926" y="482137"/>
              <a:ext cx="3703321" cy="81191"/>
            </a:xfrm>
            <a:prstGeom prst="rect">
              <a:avLst/>
            </a:prstGeom>
            <a:solidFill>
              <a:schemeClr val="accent1"/>
            </a:solidFill>
            <a:ln w="539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1178CB63-8F78-566B-8120-9DC73FB7B23B}"/>
                </a:ext>
              </a:extLst>
            </p:cNvPr>
            <p:cNvSpPr/>
            <p:nvPr/>
          </p:nvSpPr>
          <p:spPr>
            <a:xfrm flipV="1">
              <a:off x="8026530" y="482137"/>
              <a:ext cx="3703321" cy="81191"/>
            </a:xfrm>
            <a:prstGeom prst="rect">
              <a:avLst/>
            </a:prstGeom>
            <a:solidFill>
              <a:schemeClr val="accent4"/>
            </a:solidFill>
            <a:ln w="53975"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109105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0" r:id="rId1"/>
    <p:sldLayoutId id="2147483801" r:id="rId2"/>
    <p:sldLayoutId id="2147483802" r:id="rId3"/>
    <p:sldLayoutId id="2147483803" r:id="rId4"/>
    <p:sldLayoutId id="2147483804" r:id="rId5"/>
    <p:sldLayoutId id="2147483805" r:id="rId6"/>
    <p:sldLayoutId id="2147483806" r:id="rId7"/>
    <p:sldLayoutId id="2147483807" r:id="rId8"/>
    <p:sldLayoutId id="2147483808" r:id="rId9"/>
    <p:sldLayoutId id="2147483809" r:id="rId10"/>
    <p:sldLayoutId id="2147483810" r:id="rId11"/>
    <p:sldLayoutId id="2147483811" r:id="rId12"/>
    <p:sldLayoutId id="2147483812" r:id="rId13"/>
    <p:sldLayoutId id="2147483813" r:id="rId14"/>
    <p:sldLayoutId id="2147483814" r:id="rId15"/>
    <p:sldLayoutId id="2147483815" r:id="rId16"/>
    <p:sldLayoutId id="2147483818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479F0267-9D1C-BDA9-A152-B01CD379FC9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6593" y="1751058"/>
            <a:ext cx="11265407" cy="892029"/>
          </a:xfrm>
        </p:spPr>
        <p:txBody>
          <a:bodyPr/>
          <a:lstStyle/>
          <a:p>
            <a:r>
              <a:rPr lang="en-US" dirty="0" err="1"/>
              <a:t>MedToken</a:t>
            </a:r>
            <a:r>
              <a:rPr lang="en-US" dirty="0"/>
              <a:t>™</a:t>
            </a:r>
            <a:br>
              <a:rPr lang="en-US" dirty="0"/>
            </a:br>
            <a:br>
              <a:rPr lang="en-US" dirty="0"/>
            </a:br>
            <a:r>
              <a:rPr lang="en-US" sz="2400" dirty="0"/>
              <a:t>Payment Privacy</a:t>
            </a:r>
            <a:br>
              <a:rPr lang="en-US" sz="2400" dirty="0"/>
            </a:br>
            <a:r>
              <a:rPr lang="en-US" sz="2400" dirty="0"/>
              <a:t>						compliance </a:t>
            </a:r>
            <a:br>
              <a:rPr lang="en-US" sz="2400" dirty="0"/>
            </a:br>
            <a:r>
              <a:rPr lang="en-US" sz="2400" dirty="0"/>
              <a:t>									  		cost management solution</a:t>
            </a:r>
            <a:endParaRPr lang="en-US" sz="2000" dirty="0"/>
          </a:p>
        </p:txBody>
      </p:sp>
      <p:pic>
        <p:nvPicPr>
          <p:cNvPr id="10" name="Picture Placeholder 9" descr="A stethoscope on a clipboard">
            <a:extLst>
              <a:ext uri="{FF2B5EF4-FFF2-40B4-BE49-F238E27FC236}">
                <a16:creationId xmlns:a16="http://schemas.microsoft.com/office/drawing/2014/main" id="{CC4B82FA-2EA0-5319-6B9C-8D78349FCB0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28164" b="28164"/>
          <a:stretch/>
        </p:blipFill>
        <p:spPr/>
      </p:pic>
    </p:spTree>
    <p:extLst>
      <p:ext uri="{BB962C8B-B14F-4D97-AF65-F5344CB8AC3E}">
        <p14:creationId xmlns:p14="http://schemas.microsoft.com/office/powerpoint/2010/main" val="103975908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>
            <a:extLst>
              <a:ext uri="{FF2B5EF4-FFF2-40B4-BE49-F238E27FC236}">
                <a16:creationId xmlns:a16="http://schemas.microsoft.com/office/drawing/2014/main" id="{B68E91FE-1E96-9012-B0A7-9E9605A1D06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Let us help you protect your patients and practice</a:t>
            </a:r>
            <a:br>
              <a:rPr lang="en-US" dirty="0"/>
            </a:br>
            <a:br>
              <a:rPr lang="en-US" dirty="0"/>
            </a:br>
            <a:endParaRPr lang="en-US" dirty="0"/>
          </a:p>
        </p:txBody>
      </p:sp>
      <p:pic>
        <p:nvPicPr>
          <p:cNvPr id="19" name="Picture Placeholder 18" descr="A close-up of a person wearing scrubs">
            <a:extLst>
              <a:ext uri="{FF2B5EF4-FFF2-40B4-BE49-F238E27FC236}">
                <a16:creationId xmlns:a16="http://schemas.microsoft.com/office/drawing/2014/main" id="{B92D438B-6D57-86B9-0B77-0CC42EC18FF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163" b="163"/>
          <a:stretch/>
        </p:blipFill>
        <p:spPr/>
      </p:pic>
      <p:sp>
        <p:nvSpPr>
          <p:cNvPr id="2" name="TextBox 57">
            <a:extLst>
              <a:ext uri="{FF2B5EF4-FFF2-40B4-BE49-F238E27FC236}">
                <a16:creationId xmlns:a16="http://schemas.microsoft.com/office/drawing/2014/main" id="{79B7BC67-2417-EF24-DCF3-B6C00E36CE82}"/>
              </a:ext>
            </a:extLst>
          </p:cNvPr>
          <p:cNvSpPr txBox="1"/>
          <p:nvPr/>
        </p:nvSpPr>
        <p:spPr>
          <a:xfrm>
            <a:off x="1601972" y="5274533"/>
            <a:ext cx="5321219" cy="374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0"/>
              </a:lnSpc>
            </a:pPr>
            <a:r>
              <a:rPr lang="en-US" sz="2500" b="1" spc="-75" dirty="0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Telephone</a:t>
            </a:r>
          </a:p>
        </p:txBody>
      </p:sp>
      <p:sp>
        <p:nvSpPr>
          <p:cNvPr id="3" name="TextBox 58">
            <a:extLst>
              <a:ext uri="{FF2B5EF4-FFF2-40B4-BE49-F238E27FC236}">
                <a16:creationId xmlns:a16="http://schemas.microsoft.com/office/drawing/2014/main" id="{90F40D58-E110-7142-3259-3F9EC9961D79}"/>
              </a:ext>
            </a:extLst>
          </p:cNvPr>
          <p:cNvSpPr txBox="1"/>
          <p:nvPr/>
        </p:nvSpPr>
        <p:spPr>
          <a:xfrm>
            <a:off x="1601972" y="5630133"/>
            <a:ext cx="5321219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b="1" spc="-90">
                <a:solidFill>
                  <a:srgbClr val="000000"/>
                </a:solidFill>
                <a:latin typeface="Telegraf Medium"/>
                <a:ea typeface="Telegraf Medium"/>
                <a:cs typeface="Telegraf Medium"/>
                <a:sym typeface="Telegraf Medium"/>
              </a:rPr>
              <a:t>888-507-5022</a:t>
            </a:r>
          </a:p>
        </p:txBody>
      </p:sp>
      <p:sp>
        <p:nvSpPr>
          <p:cNvPr id="4" name="TextBox 59">
            <a:extLst>
              <a:ext uri="{FF2B5EF4-FFF2-40B4-BE49-F238E27FC236}">
                <a16:creationId xmlns:a16="http://schemas.microsoft.com/office/drawing/2014/main" id="{DAE607A5-A48D-241C-448F-F295333B4597}"/>
              </a:ext>
            </a:extLst>
          </p:cNvPr>
          <p:cNvSpPr txBox="1"/>
          <p:nvPr/>
        </p:nvSpPr>
        <p:spPr>
          <a:xfrm>
            <a:off x="4587781" y="5274654"/>
            <a:ext cx="5321219" cy="374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0"/>
              </a:lnSpc>
            </a:pPr>
            <a:r>
              <a:rPr lang="en-US" sz="2500" b="1" spc="-75" dirty="0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Website</a:t>
            </a:r>
          </a:p>
        </p:txBody>
      </p:sp>
      <p:sp>
        <p:nvSpPr>
          <p:cNvPr id="5" name="TextBox 60">
            <a:extLst>
              <a:ext uri="{FF2B5EF4-FFF2-40B4-BE49-F238E27FC236}">
                <a16:creationId xmlns:a16="http://schemas.microsoft.com/office/drawing/2014/main" id="{1DB97BA4-E7A3-76ED-6EA3-F57DB042DAA3}"/>
              </a:ext>
            </a:extLst>
          </p:cNvPr>
          <p:cNvSpPr txBox="1"/>
          <p:nvPr/>
        </p:nvSpPr>
        <p:spPr>
          <a:xfrm>
            <a:off x="4587781" y="5572792"/>
            <a:ext cx="5321219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b="1" spc="-90" dirty="0" err="1">
                <a:solidFill>
                  <a:srgbClr val="000000"/>
                </a:solidFill>
                <a:latin typeface="Telegraf Medium"/>
                <a:ea typeface="Telegraf Medium"/>
                <a:cs typeface="Telegraf Medium"/>
                <a:sym typeface="Telegraf Medium"/>
              </a:rPr>
              <a:t>www.fluidtech.ai</a:t>
            </a:r>
            <a:endParaRPr lang="en-US" sz="3000" b="1" spc="-90" dirty="0">
              <a:solidFill>
                <a:srgbClr val="000000"/>
              </a:solidFill>
              <a:latin typeface="Telegraf Medium"/>
              <a:ea typeface="Telegraf Medium"/>
              <a:cs typeface="Telegraf Medium"/>
              <a:sym typeface="Telegraf Medium"/>
            </a:endParaRPr>
          </a:p>
        </p:txBody>
      </p:sp>
      <p:sp>
        <p:nvSpPr>
          <p:cNvPr id="6" name="TextBox 61">
            <a:extLst>
              <a:ext uri="{FF2B5EF4-FFF2-40B4-BE49-F238E27FC236}">
                <a16:creationId xmlns:a16="http://schemas.microsoft.com/office/drawing/2014/main" id="{B988E96C-A4E8-09C6-3D5A-93F4E4766434}"/>
              </a:ext>
            </a:extLst>
          </p:cNvPr>
          <p:cNvSpPr txBox="1"/>
          <p:nvPr/>
        </p:nvSpPr>
        <p:spPr>
          <a:xfrm>
            <a:off x="7902049" y="5249717"/>
            <a:ext cx="5321219" cy="3746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750"/>
              </a:lnSpc>
            </a:pPr>
            <a:r>
              <a:rPr lang="en-US" sz="2500" b="1" spc="-75" dirty="0">
                <a:solidFill>
                  <a:srgbClr val="000000"/>
                </a:solidFill>
                <a:latin typeface="Telegraf Bold"/>
                <a:ea typeface="Telegraf Bold"/>
                <a:cs typeface="Telegraf Bold"/>
                <a:sym typeface="Telegraf Bold"/>
              </a:rPr>
              <a:t>Email</a:t>
            </a:r>
          </a:p>
        </p:txBody>
      </p:sp>
      <p:sp>
        <p:nvSpPr>
          <p:cNvPr id="7" name="TextBox 62">
            <a:extLst>
              <a:ext uri="{FF2B5EF4-FFF2-40B4-BE49-F238E27FC236}">
                <a16:creationId xmlns:a16="http://schemas.microsoft.com/office/drawing/2014/main" id="{F430180A-DB39-A84C-621D-4C575E8E5AE2}"/>
              </a:ext>
            </a:extLst>
          </p:cNvPr>
          <p:cNvSpPr txBox="1"/>
          <p:nvPr/>
        </p:nvSpPr>
        <p:spPr>
          <a:xfrm>
            <a:off x="7902048" y="5630133"/>
            <a:ext cx="5321219" cy="476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3300"/>
              </a:lnSpc>
            </a:pPr>
            <a:r>
              <a:rPr lang="en-US" sz="3000" b="1" spc="-90">
                <a:solidFill>
                  <a:srgbClr val="000000"/>
                </a:solidFill>
                <a:latin typeface="Telegraf Medium"/>
                <a:ea typeface="Telegraf Medium"/>
                <a:cs typeface="Telegraf Medium"/>
                <a:sym typeface="Telegraf Medium"/>
              </a:rPr>
              <a:t>info@fluidech.ai</a:t>
            </a:r>
          </a:p>
        </p:txBody>
      </p:sp>
    </p:spTree>
    <p:extLst>
      <p:ext uri="{BB962C8B-B14F-4D97-AF65-F5344CB8AC3E}">
        <p14:creationId xmlns:p14="http://schemas.microsoft.com/office/powerpoint/2010/main" val="17218416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751CB9-7B25-4EB8-9A6F-82F822549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317383-CF3B-4B02-9512-BECBEF636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D4C7A0-6DF2-4F2D-A45D-F11158297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F3943D-BCB6-4B31-809D-A00568648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B23E1E4-7CB2-923B-9D41-672CB85E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5"/>
            <a:ext cx="3409783" cy="130036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>
                <a:solidFill>
                  <a:srgbClr val="FFFFFF"/>
                </a:solidFill>
              </a:rPr>
              <a:t>Why </a:t>
            </a:r>
            <a:br>
              <a:rPr lang="en-US" dirty="0">
                <a:solidFill>
                  <a:srgbClr val="FFFFFF"/>
                </a:solidFill>
              </a:rPr>
            </a:br>
            <a:r>
              <a:rPr lang="en-US" dirty="0" err="1">
                <a:solidFill>
                  <a:srgbClr val="FFFFFF"/>
                </a:solidFill>
              </a:rPr>
              <a:t>MedToken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A667A9A-3428-68BE-D555-0DE1859FDF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255" y="2177142"/>
            <a:ext cx="3409782" cy="3823607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FFFFFF"/>
                </a:solidFill>
              </a:rPr>
              <a:t>Truly Private </a:t>
            </a: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FFFFFF"/>
                </a:solidFill>
              </a:rPr>
              <a:t>Data is DE-IDENTIFIED</a:t>
            </a: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FFFFFF"/>
                </a:solidFill>
              </a:rPr>
              <a:t>Impossible to view </a:t>
            </a: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FFFFFF"/>
                </a:solidFill>
              </a:rPr>
              <a:t>No use to 3</a:t>
            </a:r>
            <a:r>
              <a:rPr lang="en-US" sz="2000" baseline="30000" dirty="0">
                <a:solidFill>
                  <a:srgbClr val="FFFFFF"/>
                </a:solidFill>
              </a:rPr>
              <a:t>rd</a:t>
            </a:r>
            <a:r>
              <a:rPr lang="en-US" sz="2000" dirty="0">
                <a:solidFill>
                  <a:srgbClr val="FFFFFF"/>
                </a:solidFill>
              </a:rPr>
              <a:t> Party Marketers and List Brokers.</a:t>
            </a: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sz="2000" dirty="0">
                <a:solidFill>
                  <a:srgbClr val="FFFFFF"/>
                </a:solidFill>
              </a:rPr>
              <a:t>Useless to Hackers</a:t>
            </a:r>
          </a:p>
          <a:p>
            <a:pPr marL="858600" lvl="1" indent="-2286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B8222B6-4F0D-4BA2-F7EB-8AB0F748BA91}"/>
              </a:ext>
            </a:extLst>
          </p:cNvPr>
          <p:cNvSpPr txBox="1"/>
          <p:nvPr/>
        </p:nvSpPr>
        <p:spPr>
          <a:xfrm>
            <a:off x="4310923" y="782199"/>
            <a:ext cx="7462448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</a:rPr>
              <a:t>All your bank needs to approve your purchase is your name the amount your charging.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Current PCI / DSS protocols, however, send much more data through Visa / Mastercard / AMEX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Provider name and location</a:t>
            </a:r>
          </a:p>
          <a:p>
            <a:r>
              <a:rPr lang="en-US" sz="2400" dirty="0">
                <a:solidFill>
                  <a:schemeClr val="bg1"/>
                </a:solidFill>
              </a:rPr>
              <a:t>What the charge was for (Procedure, Supplies, Medicines)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They SELL THAT DATA.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Marketers, List Providers, ANY 3</a:t>
            </a:r>
            <a:r>
              <a:rPr lang="en-US" sz="2400" baseline="30000" dirty="0">
                <a:solidFill>
                  <a:schemeClr val="bg1"/>
                </a:solidFill>
              </a:rPr>
              <a:t>rd</a:t>
            </a:r>
            <a:r>
              <a:rPr lang="en-US" sz="2400" dirty="0">
                <a:solidFill>
                  <a:schemeClr val="bg1"/>
                </a:solidFill>
              </a:rPr>
              <a:t> party can buy your data.</a:t>
            </a:r>
          </a:p>
          <a:p>
            <a:endParaRPr lang="en-US" sz="2400" dirty="0">
              <a:solidFill>
                <a:schemeClr val="bg1"/>
              </a:solidFill>
            </a:endParaRPr>
          </a:p>
          <a:p>
            <a:r>
              <a:rPr lang="en-US" sz="2400" dirty="0">
                <a:solidFill>
                  <a:schemeClr val="bg1"/>
                </a:solidFill>
              </a:rPr>
              <a:t>And Hackers would gain access to it in a data breach.</a:t>
            </a:r>
          </a:p>
        </p:txBody>
      </p:sp>
    </p:spTree>
    <p:extLst>
      <p:ext uri="{BB962C8B-B14F-4D97-AF65-F5344CB8AC3E}">
        <p14:creationId xmlns:p14="http://schemas.microsoft.com/office/powerpoint/2010/main" val="13754260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E6C8E6EB-4C59-429B-97E4-72A058CFC4F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5B90362-AFCC-46A9-B41C-A257A8C5B31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71EF7F1-38BA-471D-8CD4-2A9AE8E3552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0524398-BFB4-4C4A-8317-83B8729F9B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8A6AB43-ECF6-8290-BF80-EDF90D747D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4" y="1327881"/>
            <a:ext cx="3511233" cy="3779995"/>
          </a:xfrm>
        </p:spPr>
        <p:txBody>
          <a:bodyPr vert="horz" lIns="91440" tIns="45720" rIns="91440" bIns="45720" rtlCol="0" anchor="ctr">
            <a:normAutofit fontScale="90000"/>
          </a:bodyPr>
          <a:lstStyle/>
          <a:p>
            <a:r>
              <a:rPr lang="en-US" sz="3300" dirty="0">
                <a:solidFill>
                  <a:schemeClr val="tx1"/>
                </a:solidFill>
              </a:rPr>
              <a:t>How Private Are Credit Card Transactions?</a:t>
            </a:r>
            <a:br>
              <a:rPr lang="en-US" sz="3300" dirty="0">
                <a:solidFill>
                  <a:schemeClr val="tx1"/>
                </a:solidFill>
              </a:rPr>
            </a:b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>Like a: </a:t>
            </a: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>- post-card</a:t>
            </a: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>- E-Mail Blast</a:t>
            </a:r>
            <a:br>
              <a:rPr lang="en-US" sz="3300" dirty="0">
                <a:solidFill>
                  <a:schemeClr val="tx1"/>
                </a:solidFill>
              </a:rPr>
            </a:br>
            <a:r>
              <a:rPr lang="en-US" sz="3300" dirty="0">
                <a:solidFill>
                  <a:schemeClr val="tx1"/>
                </a:solidFill>
              </a:rPr>
              <a:t>- TV Commercial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8620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53D7D57-166B-A038-261E-A8D67EC71A15}"/>
              </a:ext>
            </a:extLst>
          </p:cNvPr>
          <p:cNvSpPr txBox="1"/>
          <p:nvPr/>
        </p:nvSpPr>
        <p:spPr>
          <a:xfrm>
            <a:off x="4027706" y="1327881"/>
            <a:ext cx="8194872" cy="36009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Hello </a:t>
            </a:r>
            <a:r>
              <a:rPr lang="en-US" sz="3600" b="1" dirty="0">
                <a:latin typeface="Aharoni" panose="020F0502020204030204" pitchFamily="34" charset="0"/>
                <a:cs typeface="Aharoni" panose="020F0502020204030204" pitchFamily="34" charset="0"/>
              </a:rPr>
              <a:t>3</a:t>
            </a:r>
            <a:r>
              <a:rPr lang="en-US" sz="3600" b="1" baseline="30000" dirty="0">
                <a:latin typeface="Aharoni" panose="020F0502020204030204" pitchFamily="34" charset="0"/>
                <a:cs typeface="Aharoni" panose="020F0502020204030204" pitchFamily="34" charset="0"/>
              </a:rPr>
              <a:t>rd</a:t>
            </a:r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 Party Vendors, List Brokers and Hackers,</a:t>
            </a: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  </a:t>
            </a: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This is </a:t>
            </a:r>
            <a:r>
              <a:rPr lang="en-US" sz="2400" b="1" dirty="0" err="1">
                <a:latin typeface="Aharoni" panose="020F0502020204030204" pitchFamily="34" charset="0"/>
                <a:cs typeface="Aharoni" panose="020F0502020204030204" pitchFamily="34" charset="0"/>
              </a:rPr>
              <a:t>Jennys</a:t>
            </a:r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 VISA Card, its January </a:t>
            </a:r>
            <a:r>
              <a:rPr lang="en-US" sz="3600" b="1" dirty="0">
                <a:latin typeface="Aharoni" panose="020F0502020204030204" pitchFamily="34" charset="0"/>
                <a:cs typeface="Aharoni" panose="020F0502020204030204" pitchFamily="34" charset="0"/>
              </a:rPr>
              <a:t>7, 2025</a:t>
            </a:r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 and I am </a:t>
            </a: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spending </a:t>
            </a:r>
            <a:r>
              <a:rPr lang="en-US" sz="3600" b="1" dirty="0">
                <a:latin typeface="Aharoni" panose="020F0502020204030204" pitchFamily="34" charset="0"/>
                <a:cs typeface="Aharoni" panose="020F0502020204030204" pitchFamily="34" charset="0"/>
              </a:rPr>
              <a:t>$562</a:t>
            </a:r>
            <a:r>
              <a:rPr lang="en-US" sz="2800" b="1" dirty="0">
                <a:latin typeface="Aharoni" panose="020F0502020204030204" pitchFamily="34" charset="0"/>
                <a:cs typeface="Aharoni" panose="020F0502020204030204" pitchFamily="34" charset="0"/>
              </a:rPr>
              <a:t> </a:t>
            </a:r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at The Women’s Health Clinic and</a:t>
            </a: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Pregnancy Center in Phoenix Arizona .</a:t>
            </a:r>
          </a:p>
          <a:p>
            <a:endParaRPr lang="en-US" sz="2400" b="1" dirty="0">
              <a:latin typeface="Aharoni" panose="020F0502020204030204" pitchFamily="34" charset="0"/>
              <a:cs typeface="Aharoni" panose="020F0502020204030204" pitchFamily="34" charset="0"/>
            </a:endParaRP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Thought you would like to know!</a:t>
            </a:r>
          </a:p>
          <a:p>
            <a:r>
              <a:rPr lang="en-US" sz="2400" b="1" dirty="0">
                <a:latin typeface="Aharoni" panose="020F0502020204030204" pitchFamily="34" charset="0"/>
                <a:cs typeface="Aharoni" panose="020F0502020204030204" pitchFamily="34" charset="0"/>
              </a:rPr>
              <a:t>Best wishes, Mastercard </a:t>
            </a:r>
          </a:p>
        </p:txBody>
      </p:sp>
    </p:spTree>
    <p:extLst>
      <p:ext uri="{BB962C8B-B14F-4D97-AF65-F5344CB8AC3E}">
        <p14:creationId xmlns:p14="http://schemas.microsoft.com/office/powerpoint/2010/main" val="31985449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DD651B61-325E-4E73-8445-38B0DE8AAAB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B42E5253-D3AC-4AC2-B766-8B34F13C2F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AE8D57-436A-4073-9A75-15BB5949F8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9751CB9-7B25-4EB8-9A6F-82F822549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1317383-CF3B-4B02-9512-BECBEF636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D4C7A0-6DF2-4F2D-A45D-F11158297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F3943D-BCB6-4B31-809D-A00568648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FB23E1E4-7CB2-923B-9D41-672CB85E0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5"/>
            <a:ext cx="3409783" cy="130036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Credit Card Transactions	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1A667A9A-3428-68BE-D555-0DE1859FDF8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255" y="2177142"/>
            <a:ext cx="3409782" cy="3823607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rgbClr val="FFFFFF"/>
                </a:solidFill>
              </a:rPr>
              <a:t>Not Private 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sz="1800" i="1" dirty="0">
                <a:solidFill>
                  <a:srgbClr val="FFFFFF"/>
                </a:solidFill>
              </a:rPr>
              <a:t>Patient and provider names disclosed at risk across the payment chain: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List Vendors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3</a:t>
            </a:r>
            <a:r>
              <a:rPr lang="en-US" sz="1600" i="1" baseline="30000" dirty="0">
                <a:solidFill>
                  <a:srgbClr val="FFFFFF"/>
                </a:solidFill>
              </a:rPr>
              <a:t>rd</a:t>
            </a:r>
            <a:r>
              <a:rPr lang="en-US" sz="1600" i="1" dirty="0">
                <a:solidFill>
                  <a:srgbClr val="FFFFFF"/>
                </a:solidFill>
              </a:rPr>
              <a:t> Party Marketers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Hackers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sz="1800" i="1" dirty="0">
                <a:solidFill>
                  <a:srgbClr val="FFFFFF"/>
                </a:solidFill>
              </a:rPr>
              <a:t>HIPPA/Cures Act/State</a:t>
            </a:r>
            <a:br>
              <a:rPr lang="en-US" sz="1800" i="1" dirty="0">
                <a:solidFill>
                  <a:srgbClr val="FFFFFF"/>
                </a:solidFill>
              </a:rPr>
            </a:br>
            <a:r>
              <a:rPr lang="en-US" sz="1800" i="1" dirty="0">
                <a:solidFill>
                  <a:srgbClr val="FFFFFF"/>
                </a:solidFill>
              </a:rPr>
              <a:t>privacy and consent liability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endParaRPr lang="en-US" i="1" dirty="0">
              <a:solidFill>
                <a:srgbClr val="FFFFFF"/>
              </a:solidFill>
            </a:endParaRP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rgbClr val="FFFFFF"/>
                </a:solidFill>
              </a:rPr>
              <a:t>Expensive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i="1" dirty="0">
                <a:solidFill>
                  <a:srgbClr val="FFFFFF"/>
                </a:solidFill>
              </a:rPr>
              <a:t>3% of total transaction </a:t>
            </a:r>
            <a:br>
              <a:rPr lang="en-US" i="1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paid by provider</a:t>
            </a:r>
          </a:p>
          <a:p>
            <a:pPr marL="858600" lvl="1" indent="-2286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6442BF6-33CA-1FF8-AAE7-28CA9D41544A}"/>
              </a:ext>
            </a:extLst>
          </p:cNvPr>
          <p:cNvSpPr txBox="1"/>
          <p:nvPr/>
        </p:nvSpPr>
        <p:spPr>
          <a:xfrm>
            <a:off x="4455252" y="702155"/>
            <a:ext cx="7268336" cy="544764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2400" b="1" i="1" dirty="0">
                <a:solidFill>
                  <a:schemeClr val="bg1"/>
                </a:solidFill>
              </a:rPr>
              <a:t>Risks to Both Provider and Patient	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BEFORE MED Token: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u="sng" dirty="0">
                <a:solidFill>
                  <a:schemeClr val="bg1"/>
                </a:solidFill>
              </a:rPr>
              <a:t>Provider Risk: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Exposed to Litigation from Data Breach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Exposed to Enforcement Risk from HHS for HIPAA and Cures Violations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u="sng" dirty="0">
                <a:solidFill>
                  <a:schemeClr val="bg1"/>
                </a:solidFill>
              </a:rPr>
              <a:t>Patient Risk: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Exposed to privacy breaches for every transaction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dirty="0">
                <a:solidFill>
                  <a:schemeClr val="bg1"/>
                </a:solidFill>
              </a:rPr>
              <a:t>AFTER MED Token: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u="sng" dirty="0">
                <a:solidFill>
                  <a:schemeClr val="bg1"/>
                </a:solidFill>
              </a:rPr>
              <a:t>Provider: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All transactional data is de-identified except the name and amount.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Provider does not reveal PHI, so data cannot be stolen or sold.</a:t>
            </a:r>
          </a:p>
          <a:p>
            <a:endParaRPr lang="en-US" dirty="0">
              <a:solidFill>
                <a:schemeClr val="bg1"/>
              </a:solidFill>
            </a:endParaRPr>
          </a:p>
          <a:p>
            <a:r>
              <a:rPr lang="en-US" u="sng" dirty="0">
                <a:solidFill>
                  <a:schemeClr val="bg1"/>
                </a:solidFill>
              </a:rPr>
              <a:t>Patient: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</a:rPr>
              <a:t>Personal Health Information remains private and is unreadable.</a:t>
            </a:r>
          </a:p>
        </p:txBody>
      </p:sp>
    </p:spTree>
    <p:extLst>
      <p:ext uri="{BB962C8B-B14F-4D97-AF65-F5344CB8AC3E}">
        <p14:creationId xmlns:p14="http://schemas.microsoft.com/office/powerpoint/2010/main" val="220112592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92C918-ACFA-8282-6EBA-223A606A28D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ADA6A172-8FEC-137F-7B8E-B78B1FC740D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72AFA4-6E54-DFED-A98C-420DEF879B8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DD17AF70-1B29-693D-78BA-A530B50995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BBBA9F2-8F94-9D54-7309-8D5F8C7F425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0632E29F-E55A-609F-13D3-76877C53F4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584128C7-BFD7-A8E8-699F-B8F9265EA2C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C569142-E543-9A34-7EE5-705DE479A25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5F0E3D3-37BE-1933-AEEC-793838F1E4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AF6253C0-56F2-FFBA-DC30-EAB6CA2B3C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5"/>
            <a:ext cx="3409783" cy="1300365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dirty="0">
                <a:solidFill>
                  <a:srgbClr val="FFFFFF"/>
                </a:solidFill>
              </a:rPr>
              <a:t>Processing Costs</a:t>
            </a:r>
            <a:br>
              <a:rPr lang="en-US" dirty="0">
                <a:solidFill>
                  <a:srgbClr val="FFFFFF"/>
                </a:solidFill>
              </a:rPr>
            </a:br>
            <a:br>
              <a:rPr lang="en-US" dirty="0">
                <a:solidFill>
                  <a:srgbClr val="FFFFFF"/>
                </a:solidFill>
              </a:rPr>
            </a:br>
            <a:r>
              <a:rPr lang="en-US" dirty="0">
                <a:solidFill>
                  <a:srgbClr val="FFFFFF"/>
                </a:solidFill>
              </a:rPr>
              <a:t>Shifting Trend in Cost-Shifting	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E7E420E-C9A8-1EC7-96F5-DFCBEA5AC6EB}"/>
              </a:ext>
            </a:extLst>
          </p:cNvPr>
          <p:cNvSpPr txBox="1"/>
          <p:nvPr/>
        </p:nvSpPr>
        <p:spPr>
          <a:xfrm>
            <a:off x="4562126" y="702155"/>
            <a:ext cx="7183341" cy="57861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/>
            <a:r>
              <a:rPr lang="en-US" sz="2000" b="1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Eliminate Processing Fees:</a:t>
            </a:r>
          </a:p>
          <a:p>
            <a:pPr marL="0" marR="0" algn="just"/>
            <a:r>
              <a:rPr lang="en-US" sz="2000" b="1" kern="100" dirty="0">
                <a:solidFill>
                  <a:schemeClr val="bg1"/>
                </a:solidFill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	</a:t>
            </a:r>
            <a:r>
              <a:rPr lang="en-US" b="1" i="1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 National Shift in Customer Expectations. </a:t>
            </a:r>
            <a:endParaRPr lang="en-US" sz="2000" i="1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Each time you take a customer’s credit or debit card, you know a healthy percentage of the payment goes straight to your credit card processor as an expense. This 3% - 4% of your gross card receipts seriously impacts your net profits, increasingly so in already cost-challenged business models.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However, the perception that the receiver of card payments is somehow bound to pay those processing fees is outdated.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Font typeface="Symbol" pitchFamily="2" charset="2"/>
              <a:buChar char=""/>
            </a:pPr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50 years ago, merchants bore the cost because they wanted to encourage the use of plastic…it was in their better interest because card use led to increased sales.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Font typeface="Symbol" pitchFamily="2" charset="2"/>
              <a:buChar char=""/>
            </a:pPr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Fast forward to today, card use is ubiquitous and deeply embedded in consumer behavior.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Font typeface="Symbol" pitchFamily="2" charset="2"/>
              <a:buChar char=""/>
            </a:pPr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landscape has shifted to card issuers competing for business, not merchants accepting card payments as a convenience.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2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6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As a result, credit card today use offers myriad benefits and rewards, driving consumer preference as a payment. Spreading costs over a monthly payment schedule, reward points, travel miles and other benefits have combined to create a premium advantage for card use.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66627EF7-3133-4537-87C8-B6E28A65CC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57993" y="2358900"/>
            <a:ext cx="3657600" cy="3510898"/>
          </a:xfrm>
        </p:spPr>
        <p:txBody>
          <a:bodyPr>
            <a:normAutofit lnSpcReduction="100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Cardholders willing to pay the 3% - 4% card fees currently paid by Providers.</a:t>
            </a:r>
          </a:p>
          <a:p>
            <a:pPr marL="915750" lvl="1" indent="-285750">
              <a:buFont typeface="Arial" panose="020B0604020202020204" pitchFamily="34" charset="0"/>
              <a:buChar char="•"/>
            </a:pPr>
            <a:r>
              <a:rPr lang="en-US" dirty="0"/>
              <a:t>Convenience</a:t>
            </a:r>
          </a:p>
          <a:p>
            <a:pPr marL="915750" lvl="1" indent="-285750">
              <a:buFont typeface="Arial" panose="020B0604020202020204" pitchFamily="34" charset="0"/>
              <a:buChar char="•"/>
            </a:pPr>
            <a:r>
              <a:rPr lang="en-US" dirty="0"/>
              <a:t>Card Rewards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Additional Costs shifted to Patients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Other means of payments still available:</a:t>
            </a:r>
          </a:p>
          <a:p>
            <a:pPr marL="915750" lvl="1" indent="-285750">
              <a:buFont typeface="Arial" panose="020B0604020202020204" pitchFamily="34" charset="0"/>
              <a:buChar char="•"/>
            </a:pPr>
            <a:r>
              <a:rPr lang="en-US" dirty="0"/>
              <a:t>Cash</a:t>
            </a:r>
          </a:p>
          <a:p>
            <a:pPr marL="915750" lvl="1" indent="-285750">
              <a:buFont typeface="Arial" panose="020B0604020202020204" pitchFamily="34" charset="0"/>
              <a:buChar char="•"/>
            </a:pPr>
            <a:r>
              <a:rPr lang="en-US" dirty="0"/>
              <a:t>ACH / Wire</a:t>
            </a:r>
          </a:p>
        </p:txBody>
      </p:sp>
    </p:spTree>
    <p:extLst>
      <p:ext uri="{BB962C8B-B14F-4D97-AF65-F5344CB8AC3E}">
        <p14:creationId xmlns:p14="http://schemas.microsoft.com/office/powerpoint/2010/main" val="68999135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4B33B5-8D74-3E88-EA1F-E7C38CA9509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29D76B61-7F59-9F77-F65E-582276F37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B03C5E3-63FD-85ED-31E5-EE02D737D8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6FAA93C-392E-C30B-CF0E-86C351757E5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E1A766C3-09C3-AC43-4CE3-FCF1A14FCDE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EA048707-FFAE-AF0B-B8D5-A0C4FA911F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14C85563-B300-C7D1-EABF-1F96DCA79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0112D9D-E662-41E5-0E78-462F14FEAD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3000FDE3-1AAC-45FB-9DE8-FB9177A40A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/>
          </a:p>
        </p:txBody>
      </p:sp>
      <p:sp>
        <p:nvSpPr>
          <p:cNvPr id="13" name="Title 12">
            <a:extLst>
              <a:ext uri="{FF2B5EF4-FFF2-40B4-BE49-F238E27FC236}">
                <a16:creationId xmlns:a16="http://schemas.microsoft.com/office/drawing/2014/main" id="{CC19EF02-2848-0895-1A6F-2706346FFD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1255" y="702155"/>
            <a:ext cx="3409783" cy="1300365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>
                <a:solidFill>
                  <a:srgbClr val="FFFFFF"/>
                </a:solidFill>
              </a:rPr>
              <a:t>Credit Card Transactions	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5FB064A-3A30-3014-3097-1613C042167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01255" y="2177142"/>
            <a:ext cx="3409782" cy="3823607"/>
          </a:xfr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rgbClr val="FFFFFF"/>
                </a:solidFill>
              </a:rPr>
              <a:t>Not Private 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sz="1800" i="1" dirty="0">
                <a:solidFill>
                  <a:srgbClr val="FFFFFF"/>
                </a:solidFill>
              </a:rPr>
              <a:t>Patient and provider names disclosed at risk across the payment chain: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List Vendors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3</a:t>
            </a:r>
            <a:r>
              <a:rPr lang="en-US" sz="1600" i="1" baseline="30000" dirty="0">
                <a:solidFill>
                  <a:srgbClr val="FFFFFF"/>
                </a:solidFill>
              </a:rPr>
              <a:t>rd</a:t>
            </a:r>
            <a:r>
              <a:rPr lang="en-US" sz="1600" i="1" dirty="0">
                <a:solidFill>
                  <a:srgbClr val="FFFFFF"/>
                </a:solidFill>
              </a:rPr>
              <a:t> Party Marketers</a:t>
            </a:r>
          </a:p>
          <a:p>
            <a:pPr marL="673225" lvl="2" indent="-285750">
              <a:buFont typeface="Wingdings 2" panose="05020102010507070707" pitchFamily="18" charset="2"/>
              <a:buChar char=""/>
            </a:pPr>
            <a:r>
              <a:rPr lang="en-US" sz="1600" i="1" dirty="0">
                <a:solidFill>
                  <a:srgbClr val="FFFFFF"/>
                </a:solidFill>
              </a:rPr>
              <a:t>Hackers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sz="1800" i="1" dirty="0">
                <a:solidFill>
                  <a:srgbClr val="FFFFFF"/>
                </a:solidFill>
              </a:rPr>
              <a:t>HIPPA/Cures Act/State</a:t>
            </a:r>
            <a:br>
              <a:rPr lang="en-US" sz="1800" i="1" dirty="0">
                <a:solidFill>
                  <a:srgbClr val="FFFFFF"/>
                </a:solidFill>
              </a:rPr>
            </a:br>
            <a:r>
              <a:rPr lang="en-US" sz="1800" i="1" dirty="0">
                <a:solidFill>
                  <a:srgbClr val="FFFFFF"/>
                </a:solidFill>
              </a:rPr>
              <a:t>privacy and consent liability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endParaRPr lang="en-US" i="1" dirty="0">
              <a:solidFill>
                <a:srgbClr val="FFFFFF"/>
              </a:solidFill>
            </a:endParaRPr>
          </a:p>
          <a:p>
            <a:pPr marL="228600" indent="-228600">
              <a:buFont typeface="Wingdings 2" panose="05020102010507070707" pitchFamily="18" charset="2"/>
              <a:buChar char=""/>
            </a:pPr>
            <a:r>
              <a:rPr lang="en-US" dirty="0">
                <a:solidFill>
                  <a:srgbClr val="FFFFFF"/>
                </a:solidFill>
              </a:rPr>
              <a:t>Expensive</a:t>
            </a:r>
          </a:p>
          <a:p>
            <a:pPr marL="403225" lvl="1" indent="-285750">
              <a:buFont typeface="Wingdings 2" panose="05020102010507070707" pitchFamily="18" charset="2"/>
              <a:buChar char=""/>
            </a:pPr>
            <a:r>
              <a:rPr lang="en-US" i="1" dirty="0">
                <a:solidFill>
                  <a:srgbClr val="FFFFFF"/>
                </a:solidFill>
              </a:rPr>
              <a:t>3% of total transaction </a:t>
            </a:r>
            <a:br>
              <a:rPr lang="en-US" i="1" dirty="0">
                <a:solidFill>
                  <a:srgbClr val="FFFFFF"/>
                </a:solidFill>
              </a:rPr>
            </a:br>
            <a:r>
              <a:rPr lang="en-US" i="1" dirty="0">
                <a:solidFill>
                  <a:srgbClr val="FFFFFF"/>
                </a:solidFill>
              </a:rPr>
              <a:t>paid by provider</a:t>
            </a:r>
          </a:p>
          <a:p>
            <a:pPr marL="858600" lvl="1" indent="-228600"/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EADC035-30E5-BA26-EAB4-4C1A6754D63A}"/>
              </a:ext>
            </a:extLst>
          </p:cNvPr>
          <p:cNvSpPr txBox="1"/>
          <p:nvPr/>
        </p:nvSpPr>
        <p:spPr>
          <a:xfrm>
            <a:off x="4641610" y="751477"/>
            <a:ext cx="609600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/>
            <a:r>
              <a:rPr lang="en-US" sz="1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Enter Dual Payments / Dual Pricing. By shifting the cost of card use to the cardholder, the consumer accepts the additional cost for the convenience.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Font typeface="Symbol" pitchFamily="2" charset="2"/>
              <a:buChar char=""/>
            </a:pPr>
            <a:r>
              <a:rPr lang="en-US" sz="1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acknowledgement of the benefit is in the choice of payment method: other means of payment: Cash, electronic transfer or electronic wallets are all available alternatives should the customer prefer. Card use is an entirely voluntary choice.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342900" marR="0" lvl="0" indent="-342900" algn="just">
              <a:buFont typeface="Symbol" pitchFamily="2" charset="2"/>
              <a:buChar char=""/>
            </a:pPr>
            <a:r>
              <a:rPr lang="en-US" sz="1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Market acceptance is growing nationally and consumers are demonstrating the willingness to participate.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With Sheridan Wealth Advisors Dual Payment Credit Card processing, your customers will pay that 3% to 4% processing charge when they pay you for their transaction. That cost line drops to zero - directly to bottom-line net-profit.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4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 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  <a:p>
            <a:pPr marL="0" marR="0" algn="just"/>
            <a:r>
              <a:rPr lang="en-US" sz="1800" kern="100" dirty="0">
                <a:solidFill>
                  <a:schemeClr val="bg1"/>
                </a:solidFill>
                <a:effectLst/>
                <a:latin typeface="Aptos" panose="020B0004020202020204" pitchFamily="34" charset="0"/>
                <a:ea typeface="Aptos" panose="020B0004020202020204" pitchFamily="34" charset="0"/>
                <a:cs typeface="Times New Roman" panose="02020603050405020304" pitchFamily="18" charset="0"/>
              </a:rPr>
              <a:t>The trend is already shifting; every health care organization in America is likely to adopt Dual Payment Processing within the next few years. There is no need to wait. </a:t>
            </a:r>
            <a:endParaRPr lang="en-US" kern="100" dirty="0">
              <a:solidFill>
                <a:schemeClr val="bg1"/>
              </a:solidFill>
              <a:effectLst/>
              <a:latin typeface="Aptos" panose="020B0004020202020204" pitchFamily="34" charset="0"/>
              <a:ea typeface="Aptos" panose="020B00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4835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 descr="Two people smiling while holding coffee">
            <a:extLst>
              <a:ext uri="{FF2B5EF4-FFF2-40B4-BE49-F238E27FC236}">
                <a16:creationId xmlns:a16="http://schemas.microsoft.com/office/drawing/2014/main" id="{75E7485A-FBCC-4222-2274-2B2A0804BC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38" r="38"/>
          <a:stretch/>
        </p:blipFill>
        <p:spPr/>
      </p:pic>
      <p:sp>
        <p:nvSpPr>
          <p:cNvPr id="33" name="Content Placeholder 32">
            <a:extLst>
              <a:ext uri="{FF2B5EF4-FFF2-40B4-BE49-F238E27FC236}">
                <a16:creationId xmlns:a16="http://schemas.microsoft.com/office/drawing/2014/main" id="{D3AEB1C4-FB60-9B8E-5A02-0BCD2B6E55C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741714"/>
            <a:ext cx="5628639" cy="4188713"/>
          </a:xfrm>
        </p:spPr>
        <p:txBody>
          <a:bodyPr/>
          <a:lstStyle/>
          <a:p>
            <a:r>
              <a:rPr lang="en-US" dirty="0"/>
              <a:t>Add quotes on experience</a:t>
            </a:r>
          </a:p>
          <a:p>
            <a:endParaRPr lang="en-US" dirty="0"/>
          </a:p>
          <a:p>
            <a:r>
              <a:rPr lang="en-US" dirty="0"/>
              <a:t>Add info on lawsuits for breach</a:t>
            </a:r>
          </a:p>
          <a:p>
            <a:endParaRPr lang="en-US" dirty="0"/>
          </a:p>
          <a:p>
            <a:r>
              <a:rPr lang="en-US" dirty="0"/>
              <a:t>Add data on Compliance enforcement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44424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E618A4-5020-A570-BAAC-71C22849B3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Changing to </a:t>
            </a:r>
            <a:r>
              <a:rPr lang="en-US" dirty="0" err="1"/>
              <a:t>MedToken</a:t>
            </a:r>
            <a:r>
              <a:rPr lang="en-US" dirty="0"/>
              <a:t>™ </a:t>
            </a:r>
            <a:br>
              <a:rPr lang="en-US" dirty="0"/>
            </a:br>
            <a:r>
              <a:rPr lang="en-US" dirty="0"/>
              <a:t>Card payment Processing</a:t>
            </a:r>
          </a:p>
        </p:txBody>
      </p:sp>
      <p:pic>
        <p:nvPicPr>
          <p:cNvPr id="16" name="Picture Placeholder 15" descr="A group of surgeons wearing surgical caps and masks">
            <a:extLst>
              <a:ext uri="{FF2B5EF4-FFF2-40B4-BE49-F238E27FC236}">
                <a16:creationId xmlns:a16="http://schemas.microsoft.com/office/drawing/2014/main" id="{6EFD6230-A50E-3A63-7B72-59A8449CAEE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/>
          <a:srcRect t="35757" b="35757"/>
          <a:stretch/>
        </p:blipFill>
        <p:spPr/>
      </p:pic>
      <p:sp>
        <p:nvSpPr>
          <p:cNvPr id="10" name="Content Placeholder 9">
            <a:extLst>
              <a:ext uri="{FF2B5EF4-FFF2-40B4-BE49-F238E27FC236}">
                <a16:creationId xmlns:a16="http://schemas.microsoft.com/office/drawing/2014/main" id="{C9475E86-FFB0-87BC-084C-C728916152B0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Upgrade POS Terminal </a:t>
            </a:r>
          </a:p>
          <a:p>
            <a:r>
              <a:rPr lang="en-US" sz="2400" dirty="0"/>
              <a:t>Install Updated Processing Platform</a:t>
            </a:r>
          </a:p>
          <a:p>
            <a:r>
              <a:rPr lang="en-US" sz="2400" dirty="0"/>
              <a:t>Cost Neutral – Installation and use of MED Token will not increase your current total processing costs</a:t>
            </a:r>
          </a:p>
          <a:p>
            <a:r>
              <a:rPr lang="en-US" sz="2400" dirty="0"/>
              <a:t>24/7 Service </a:t>
            </a:r>
          </a:p>
        </p:txBody>
      </p:sp>
    </p:spTree>
    <p:extLst>
      <p:ext uri="{BB962C8B-B14F-4D97-AF65-F5344CB8AC3E}">
        <p14:creationId xmlns:p14="http://schemas.microsoft.com/office/powerpoint/2010/main" val="36958200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866CF7-69F4-F432-4747-28EF15528DB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Fluid Financial is part of Trusted Payment System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82E89-DB15-6D26-7098-DA9792B0B08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Jon: Insert 5 Bullet Points here about Fluid Financial </a:t>
            </a:r>
          </a:p>
          <a:p>
            <a:endParaRPr lang="en-US" dirty="0"/>
          </a:p>
        </p:txBody>
      </p:sp>
      <p:pic>
        <p:nvPicPr>
          <p:cNvPr id="21" name="Picture Placeholder 20" descr="A person in a white coat with a stethoscope around her neck">
            <a:extLst>
              <a:ext uri="{FF2B5EF4-FFF2-40B4-BE49-F238E27FC236}">
                <a16:creationId xmlns:a16="http://schemas.microsoft.com/office/drawing/2014/main" id="{244AC564-6A07-A90A-B027-67CD2423BBD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t="354" b="354"/>
          <a:stretch/>
        </p:blipFill>
        <p:spPr/>
      </p:pic>
    </p:spTree>
    <p:extLst>
      <p:ext uri="{BB962C8B-B14F-4D97-AF65-F5344CB8AC3E}">
        <p14:creationId xmlns:p14="http://schemas.microsoft.com/office/powerpoint/2010/main" val="1605306264"/>
      </p:ext>
    </p:extLst>
  </p:cSld>
  <p:clrMapOvr>
    <a:masterClrMapping/>
  </p:clrMapOvr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ip_UnifiedCompliancePolicyUIAction xmlns="http://schemas.microsoft.com/sharepoint/v3" xsi:nil="true"/>
    <Image xmlns="71af3243-3dd4-4a8d-8c0d-dd76da1f02a5">
      <Url xsi:nil="true"/>
      <Description xsi:nil="true"/>
    </Image>
    <Status xmlns="71af3243-3dd4-4a8d-8c0d-dd76da1f02a5">Not started</Status>
    <Background xmlns="71af3243-3dd4-4a8d-8c0d-dd76da1f02a5">false</Background>
    <_ip_UnifiedCompliancePolicyProperties xmlns="http://schemas.microsoft.com/sharepoint/v3" xsi:nil="true"/>
    <ImageTagsTaxHTField xmlns="71af3243-3dd4-4a8d-8c0d-dd76da1f02a5">
      <Terms xmlns="http://schemas.microsoft.com/office/infopath/2007/PartnerControls"/>
    </ImageTagsTaxHTField>
    <TaxCatchAll xmlns="230e9df3-be65-4c73-a93b-d1236ebd677e" xsi:nil="true"/>
    <MediaServiceKeyPoints xmlns="71af3243-3dd4-4a8d-8c0d-dd76da1f02a5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9F111ED35F8CC479449609E8A0923A6" ma:contentTypeVersion="28" ma:contentTypeDescription="Create a new document." ma:contentTypeScope="" ma:versionID="60f5a4f2d2b0abadcf532d48ebf9cb71">
  <xsd:schema xmlns:xsd="http://www.w3.org/2001/XMLSchema" xmlns:xs="http://www.w3.org/2001/XMLSchema" xmlns:p="http://schemas.microsoft.com/office/2006/metadata/properties" xmlns:ns1="http://schemas.microsoft.com/sharepoint/v3" xmlns:ns2="71af3243-3dd4-4a8d-8c0d-dd76da1f02a5" xmlns:ns3="16c05727-aa75-4e4a-9b5f-8a80a1165891" xmlns:ns4="230e9df3-be65-4c73-a93b-d1236ebd677e" targetNamespace="http://schemas.microsoft.com/office/2006/metadata/properties" ma:root="true" ma:fieldsID="7dd78129e6a1811f84807ad11c651531" ns1:_="" ns2:_="" ns3:_="" ns4:_="">
    <xsd:import namespace="http://schemas.microsoft.com/sharepoint/v3"/>
    <xsd:import namespace="71af3243-3dd4-4a8d-8c0d-dd76da1f02a5"/>
    <xsd:import namespace="16c05727-aa75-4e4a-9b5f-8a80a1165891"/>
    <xsd:import namespace="230e9df3-be65-4c73-a93b-d1236ebd677e"/>
    <xsd:element name="properties">
      <xsd:complexType>
        <xsd:sequence>
          <xsd:element name="documentManagement">
            <xsd:complexType>
              <xsd:all>
                <xsd:element ref="ns2:Status" minOccurs="0"/>
                <xsd:element ref="ns2:Image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AutoTags" minOccurs="0"/>
                <xsd:element ref="ns2:MediaServiceEventHashCode" minOccurs="0"/>
                <xsd:element ref="ns2:MediaServiceGenerationTime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1:_ip_UnifiedCompliancePolicyProperties" minOccurs="0"/>
                <xsd:element ref="ns1:_ip_UnifiedCompliancePolicyUIAction" minOccurs="0"/>
                <xsd:element ref="ns4:TaxCatchAll" minOccurs="0"/>
                <xsd:element ref="ns2:ImageTagsTaxHTField" minOccurs="0"/>
                <xsd:element ref="ns2:MediaServiceLocation" minOccurs="0"/>
                <xsd:element ref="ns2:MediaLengthInSeconds" minOccurs="0"/>
                <xsd:element ref="ns2:Background" minOccurs="0"/>
                <xsd:element ref="ns2:MediaServiceSearchProperties" minOccurs="0"/>
                <xsd:element ref="ns2:MediaServiceDocTags" minOccurs="0"/>
                <xsd:element ref="ns2:MediaServiceObjectDetectorVersions" minOccurs="0"/>
                <xsd:element ref="ns2:MediaServiceSystem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20" nillable="true" ma:displayName="Unified Compliance Policy Properties" ma:hidden="true" ma:internalName="_ip_UnifiedCompliancePolicyProperties" ma:readOnly="false">
      <xsd:simpleType>
        <xsd:restriction base="dms:Note"/>
      </xsd:simpleType>
    </xsd:element>
    <xsd:element name="_ip_UnifiedCompliancePolicyUIAction" ma:index="21" nillable="true" ma:displayName="Unified Compliance Policy UI Action" ma:hidden="true" ma:internalName="_ip_UnifiedCompliancePolicyUIAction" ma:readOnly="fals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af3243-3dd4-4a8d-8c0d-dd76da1f02a5" elementFormDefault="qualified">
    <xsd:import namespace="http://schemas.microsoft.com/office/2006/documentManagement/types"/>
    <xsd:import namespace="http://schemas.microsoft.com/office/infopath/2007/PartnerControls"/>
    <xsd:element name="Status" ma:index="2" nillable="true" ma:displayName="Status" ma:default="Not started" ma:format="Dropdown" ma:internalName="Status" ma:readOnly="false">
      <xsd:simpleType>
        <xsd:restriction base="dms:Choice">
          <xsd:enumeration value="Not started"/>
          <xsd:enumeration value="In Progress"/>
          <xsd:enumeration value="Completed"/>
        </xsd:restriction>
      </xsd:simpleType>
    </xsd:element>
    <xsd:element name="Image" ma:index="3" nillable="true" ma:displayName="Image" ma:format="Image" ma:internalName="Image" ma:readOnly="fals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0" nillable="true" ma:displayName="MediaServiceOCR" ma:hidden="true" ma:internalName="MediaServiceOCR" ma:readOnly="true">
      <xsd:simpleType>
        <xsd:restriction base="dms:Note"/>
      </xsd:simpleType>
    </xsd:element>
    <xsd:element name="MediaServiceAutoTags" ma:index="11" nillable="true" ma:displayName="MediaServiceAutoTags" ma:hidden="true" ma:internalName="MediaServiceAutoTags" ma:readOnly="true">
      <xsd:simpleType>
        <xsd:restriction base="dms:Text"/>
      </xsd:simpleType>
    </xsd:element>
    <xsd:element name="MediaServiceEventHashCode" ma:index="1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hidden="true" ma:internalName="MediaServiceKeyPoints" ma:readOnly="false">
      <xsd:simpleType>
        <xsd:restriction base="dms:Note"/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ImageTagsTaxHTField" ma:index="25" nillable="true" ma:taxonomy="true" ma:internalName="ImageTagsTaxHTField" ma:taxonomyFieldName="MediaServiceImageTags" ma:displayName="Image Tags" ma:readOnly="false" ma:fieldId="{5cf76f15-5ced-4ddc-b409-7134ff3c332f}" ma:taxonomyMulti="true" ma:sspId="e385fb40-52d4-4fae-9c5b-3e8ff8a5878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6" nillable="true" ma:displayName="Location" ma:hidden="true" ma:internalName="MediaServiceLocation" ma:readOnly="true">
      <xsd:simpleType>
        <xsd:restriction base="dms:Text"/>
      </xsd:simpleType>
    </xsd:element>
    <xsd:element name="MediaLengthInSeconds" ma:index="27" nillable="true" ma:displayName="MediaLengthInSeconds" ma:hidden="true" ma:internalName="MediaLengthInSeconds" ma:readOnly="true">
      <xsd:simpleType>
        <xsd:restriction base="dms:Unknown"/>
      </xsd:simpleType>
    </xsd:element>
    <xsd:element name="Background" ma:index="28" nillable="true" ma:displayName="Background" ma:default="0" ma:format="Dropdown" ma:internalName="Background">
      <xsd:simpleType>
        <xsd:restriction base="dms:Boolean"/>
      </xsd:simpleType>
    </xsd:element>
    <xsd:element name="MediaServiceSearchProperties" ma:index="29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ocTags" ma:index="30" nillable="true" ma:displayName="MediaServiceDocTags" ma:hidden="true" ma:internalName="MediaServiceDocTags" ma:readOnly="true">
      <xsd:simpleType>
        <xsd:restriction base="dms:Note"/>
      </xsd:simpleType>
    </xsd:element>
    <xsd:element name="MediaServiceObjectDetectorVersions" ma:index="3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ystemTags" ma:index="32" nillable="true" ma:displayName="MediaServiceSystemTags" ma:hidden="true" ma:internalName="MediaServiceSystemTag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c05727-aa75-4e4a-9b5f-8a80a116589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hidden="true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hidden="true" ma:internalName="SharedWithDetail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0e9df3-be65-4c73-a93b-d1236ebd677e" elementFormDefault="qualified">
    <xsd:import namespace="http://schemas.microsoft.com/office/2006/documentManagement/types"/>
    <xsd:import namespace="http://schemas.microsoft.com/office/infopath/2007/PartnerControls"/>
    <xsd:element name="TaxCatchAll" ma:index="23" nillable="true" ma:displayName="Taxonomy Catch All Column" ma:hidden="true" ma:list="{3f6bfcbc-3db3-4ae6-bd76-326f0798ad28}" ma:internalName="TaxCatchAll" ma:readOnly="false" ma:showField="CatchAllData" ma:web="16c05727-aa75-4e4a-9b5f-8a80a11658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5A00B2AC-C335-4100-B8B3-2D9F49A72906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71af3243-3dd4-4a8d-8c0d-dd76da1f02a5"/>
    <ds:schemaRef ds:uri="230e9df3-be65-4c73-a93b-d1236ebd677e"/>
  </ds:schemaRefs>
</ds:datastoreItem>
</file>

<file path=customXml/itemProps2.xml><?xml version="1.0" encoding="utf-8"?>
<ds:datastoreItem xmlns:ds="http://schemas.openxmlformats.org/officeDocument/2006/customXml" ds:itemID="{0037C456-A6DA-4DEE-A3FB-4EC3058FD08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71af3243-3dd4-4a8d-8c0d-dd76da1f02a5"/>
    <ds:schemaRef ds:uri="16c05727-aa75-4e4a-9b5f-8a80a1165891"/>
    <ds:schemaRef ds:uri="230e9df3-be65-4c73-a93b-d1236ebd677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19D1F84C-D1FD-4B1B-9CFD-8E0D96AC4DF2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/>
</file>

<file path=docProps/app.xml><?xml version="1.0" encoding="utf-8"?>
<Properties xmlns="http://schemas.openxmlformats.org/officeDocument/2006/extended-properties" xmlns:vt="http://schemas.openxmlformats.org/officeDocument/2006/docPropsVTypes">
  <Template>Dividend design</Template>
  <TotalTime>211</TotalTime>
  <Words>894</Words>
  <Application>Microsoft Macintosh PowerPoint</Application>
  <PresentationFormat>Widescreen</PresentationFormat>
  <Paragraphs>124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20" baseType="lpstr">
      <vt:lpstr>Aharoni</vt:lpstr>
      <vt:lpstr>Aptos</vt:lpstr>
      <vt:lpstr>Arial</vt:lpstr>
      <vt:lpstr>Calibri</vt:lpstr>
      <vt:lpstr>Gill Sans MT</vt:lpstr>
      <vt:lpstr>Symbol</vt:lpstr>
      <vt:lpstr>Telegraf Bold</vt:lpstr>
      <vt:lpstr>Telegraf Medium</vt:lpstr>
      <vt:lpstr>Wingdings 2</vt:lpstr>
      <vt:lpstr>DividendVTI</vt:lpstr>
      <vt:lpstr>MedToken™  Payment Privacy       compliance               cost management solution</vt:lpstr>
      <vt:lpstr>Why  MedToken</vt:lpstr>
      <vt:lpstr>How Private Are Credit Card Transactions?  Like a:  - post-card - E-Mail Blast - TV Commercial</vt:lpstr>
      <vt:lpstr>Credit Card Transactions </vt:lpstr>
      <vt:lpstr>Processing Costs  Shifting Trend in Cost-Shifting </vt:lpstr>
      <vt:lpstr>Credit Card Transactions </vt:lpstr>
      <vt:lpstr>PowerPoint Presentation</vt:lpstr>
      <vt:lpstr>Changing to MedToken™  Card payment Processing</vt:lpstr>
      <vt:lpstr>Fluid Financial is part of Trusted Payment System</vt:lpstr>
      <vt:lpstr>Let us help you protect your patients and practice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Gary Gamerman</dc:creator>
  <cp:lastModifiedBy>David Barklow</cp:lastModifiedBy>
  <cp:revision>8</cp:revision>
  <dcterms:created xsi:type="dcterms:W3CDTF">2024-12-20T18:21:39Z</dcterms:created>
  <dcterms:modified xsi:type="dcterms:W3CDTF">2024-12-23T16:31:47Z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0x01010079F111ED35F8CC479449609E8A0923A6</vt:lpwstr>
  </property>
</Properties>
</file>